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7f4582aecae54086" Type="http://schemas.microsoft.com/office/2006/relationships/txt" Target="udata/data.dat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7" r:id="rId2"/>
    <p:sldId id="318" r:id="rId3"/>
    <p:sldId id="365" r:id="rId4"/>
    <p:sldId id="370" r:id="rId5"/>
    <p:sldId id="371" r:id="rId6"/>
    <p:sldId id="366" r:id="rId7"/>
    <p:sldId id="364" r:id="rId8"/>
    <p:sldId id="367" r:id="rId9"/>
    <p:sldId id="372" r:id="rId10"/>
    <p:sldId id="373" r:id="rId11"/>
    <p:sldId id="368" r:id="rId12"/>
    <p:sldId id="374" r:id="rId13"/>
    <p:sldId id="375" r:id="rId14"/>
    <p:sldId id="376" r:id="rId15"/>
    <p:sldId id="380" r:id="rId16"/>
    <p:sldId id="377" r:id="rId17"/>
    <p:sldId id="379" r:id="rId18"/>
    <p:sldId id="378" r:id="rId19"/>
    <p:sldId id="369" r:id="rId20"/>
    <p:sldId id="289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CB6BA"/>
    <a:srgbClr val="FFFFFF"/>
    <a:srgbClr val="DC483A"/>
    <a:srgbClr val="D1D1F0"/>
    <a:srgbClr val="CC0000"/>
    <a:srgbClr val="FFDF79"/>
    <a:srgbClr val="FF505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/>
    <p:restoredTop sz="95604" autoAdjust="0"/>
  </p:normalViewPr>
  <p:slideViewPr>
    <p:cSldViewPr>
      <p:cViewPr varScale="1">
        <p:scale>
          <a:sx n="121" d="100"/>
          <a:sy n="121" d="100"/>
        </p:scale>
        <p:origin x="15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/>
              <a:t>单击此处编辑母版文本样式</a:t>
            </a:r>
          </a:p>
          <a:p>
            <a:pPr lvl="1"/>
            <a:r>
              <a:rPr lang="zh-CN" altLang="zh-CN" noProof="0"/>
              <a:t>第二级</a:t>
            </a:r>
          </a:p>
          <a:p>
            <a:pPr lvl="2"/>
            <a:r>
              <a:rPr lang="zh-CN" altLang="zh-CN" noProof="0"/>
              <a:t>第三级</a:t>
            </a:r>
          </a:p>
          <a:p>
            <a:pPr lvl="3"/>
            <a:r>
              <a:rPr lang="zh-CN" altLang="zh-CN" noProof="0"/>
              <a:t>第四级</a:t>
            </a:r>
          </a:p>
          <a:p>
            <a:pPr lvl="4"/>
            <a:r>
              <a:rPr lang="zh-CN" altLang="zh-CN" noProof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8C762024-83EF-4765-B0F7-4901D48F1A58}" type="datetimeFigureOut">
              <a:rPr lang="zh-CN" altLang="en-US"/>
              <a:pPr>
                <a:defRPr/>
              </a:pPr>
              <a:t>2018/10/25</a:t>
            </a:fld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CDEA415-C3E6-4A8C-A966-68DE8B8FFD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8063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8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8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03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585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7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075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29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4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93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5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  <a:ln/>
          <a:extLs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研发人员一致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30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0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5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1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842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55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7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DEA415-C3E6-4A8C-A966-68DE8B8FFD3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E4820-B902-4916-9838-9D64C77179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35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7FE70-61DD-4A0E-A9DA-23368C976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3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958AD-BCDE-4C73-AA20-A251766C9D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614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应用部分3-0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813" y="-68263"/>
            <a:ext cx="9167813" cy="68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539552" y="692696"/>
            <a:ext cx="7344816" cy="13681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539552" y="2505230"/>
            <a:ext cx="6120680" cy="90012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39552" y="4365104"/>
            <a:ext cx="3024188" cy="5032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49829701"/>
      </p:ext>
    </p:extLst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37053-9A9F-4948-84FA-5BDF380376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70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D4449-2778-49B8-BDB9-9A21A706CA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68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17789-5CB6-430C-BEC0-E6B56BB911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96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A4746-2219-4B14-82C2-1893BD0366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03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E310C-7848-4B4C-9064-8F18A0FC3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881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EE4E1-BC1C-4358-8693-80A744A25E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056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B192-E6DE-4131-BE1E-AAB420D137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92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AEAF6-530F-44E6-AF4A-3AC818B68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71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应用部分3-05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694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6E62ED96-C2C2-4497-B5F8-B76EDF6976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git.jd.com/babel-tower/babel-templa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ibaultlaurens.github.io/javascript/2013/04/29/how-the-v8-engine-works/" TargetMode="External"/><Relationship Id="rId4" Type="http://schemas.openxmlformats.org/officeDocument/2006/relationships/hyperlink" Target="https://medium.com/javascript-non-grata/javascript-is-the-most-complex-programming-language-fc68cfb234b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ssionstack.com/how-javascript-works-memory-management-how-to-handle-4-common-memory-leaks-3f28b94cfb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hyperlink" Target="https://jkchao.github.io/typescript-book-chine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5616" y="1268760"/>
            <a:ext cx="7345362" cy="792014"/>
          </a:xfrm>
        </p:spPr>
        <p:txBody>
          <a:bodyPr/>
          <a:lstStyle/>
          <a:p>
            <a:pPr algn="ctr">
              <a:defRPr/>
            </a:pPr>
            <a:r>
              <a:rPr lang="en-US" altLang="zh-Hans" sz="4400" dirty="0" err="1"/>
              <a:t>BabelCode</a:t>
            </a:r>
            <a:r>
              <a:rPr lang="en-US" altLang="zh-Hans" sz="4400" dirty="0"/>
              <a:t> </a:t>
            </a:r>
            <a:r>
              <a:rPr lang="zh-Hans" altLang="en-US" sz="4400" dirty="0"/>
              <a:t>开发指南</a:t>
            </a:r>
            <a:endParaRPr lang="zh-CN" altLang="en-US" sz="4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39552" y="4509120"/>
            <a:ext cx="4392488" cy="359222"/>
          </a:xfrm>
        </p:spPr>
        <p:txBody>
          <a:bodyPr/>
          <a:lstStyle/>
          <a:p>
            <a:endParaRPr lang="zh-CN" altLang="en-US" sz="2000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372200" y="3645024"/>
            <a:ext cx="2376264" cy="624424"/>
          </a:xfrm>
        </p:spPr>
        <p:txBody>
          <a:bodyPr/>
          <a:lstStyle/>
          <a:p>
            <a:r>
              <a:rPr lang="en-US" altLang="zh-CN" dirty="0"/>
              <a:t>H5</a:t>
            </a:r>
            <a:r>
              <a:rPr lang="zh-Hans" altLang="en-US" dirty="0"/>
              <a:t>通天塔</a:t>
            </a:r>
            <a:r>
              <a:rPr lang="zh-CN" altLang="en-US" dirty="0"/>
              <a:t>组</a:t>
            </a:r>
            <a:r>
              <a:rPr lang="en-US" altLang="zh-CN" dirty="0"/>
              <a:t>/</a:t>
            </a:r>
            <a:r>
              <a:rPr lang="zh-Hans" altLang="en-US" dirty="0"/>
              <a:t>金璨</a:t>
            </a:r>
            <a:endParaRPr lang="zh-CN" altLang="en-US" dirty="0"/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启动与构建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C606C-90D6-EF44-9921-EEEEB6F8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541"/>
            <a:ext cx="9144000" cy="41896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854BF3-A029-C244-B483-86A434CAB1E2}"/>
              </a:ext>
            </a:extLst>
          </p:cNvPr>
          <p:cNvSpPr/>
          <p:nvPr/>
        </p:nvSpPr>
        <p:spPr>
          <a:xfrm>
            <a:off x="779102" y="5805264"/>
            <a:ext cx="3720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http://git.jd.com/babel-code/babel-code</a:t>
            </a:r>
          </a:p>
        </p:txBody>
      </p:sp>
    </p:spTree>
    <p:extLst>
      <p:ext uri="{BB962C8B-B14F-4D97-AF65-F5344CB8AC3E}">
        <p14:creationId xmlns:p14="http://schemas.microsoft.com/office/powerpoint/2010/main" val="298794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项目结构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4690E-7182-3D47-A0E8-77F8BF76DE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1556792"/>
            <a:ext cx="7066159" cy="3111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3F0C36-EC03-A24D-A8A0-89EC6A42EF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66" r="15035"/>
          <a:stretch/>
        </p:blipFill>
        <p:spPr>
          <a:xfrm>
            <a:off x="6627168" y="1268760"/>
            <a:ext cx="2059632" cy="44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项目结构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2D7F2-04E4-F548-9EA2-8311CE502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15" y="1556792"/>
            <a:ext cx="6160953" cy="33504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E5FE43-1B03-0B4E-BC8D-7091E428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05" y="1196752"/>
            <a:ext cx="2263300" cy="44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项目结构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0954C7-72FF-554B-984F-67337C6B0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05600"/>
            <a:ext cx="5904656" cy="4637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39704E-F799-F644-A85B-2E7F9A1CF7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5939821"/>
            <a:ext cx="3658099" cy="2880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31D2C5-9B36-704C-99C8-4C67EEA719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256" y="1052736"/>
            <a:ext cx="1584176" cy="53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25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项目结构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49ADB4-BC68-BF42-BB83-F629259CD815}"/>
              </a:ext>
            </a:extLst>
          </p:cNvPr>
          <p:cNvSpPr/>
          <p:nvPr/>
        </p:nvSpPr>
        <p:spPr>
          <a:xfrm>
            <a:off x="545200" y="6148076"/>
            <a:ext cx="64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https://github.com/Microsoft/vscode/wiki/Code-Organization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CD267D-AF53-2F45-9406-12036880C883}"/>
              </a:ext>
            </a:extLst>
          </p:cNvPr>
          <p:cNvSpPr/>
          <p:nvPr/>
        </p:nvSpPr>
        <p:spPr>
          <a:xfrm>
            <a:off x="517522" y="1196752"/>
            <a:ext cx="182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Workbench Parts</a:t>
            </a:r>
            <a:endParaRPr lang="en-US" altLang="zh-C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62954E-9307-284C-8B9B-4135399D4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834568"/>
            <a:ext cx="5472608" cy="3779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54F948-9B22-D647-898D-1AE42F9A2F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632"/>
          <a:stretch/>
        </p:blipFill>
        <p:spPr>
          <a:xfrm>
            <a:off x="6590632" y="1095333"/>
            <a:ext cx="2096168" cy="47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Workbench Parts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6A82F9-7C43-E94D-97E8-3DABD09CD478}"/>
              </a:ext>
            </a:extLst>
          </p:cNvPr>
          <p:cNvSpPr txBox="1"/>
          <p:nvPr/>
        </p:nvSpPr>
        <p:spPr>
          <a:xfrm>
            <a:off x="2190287" y="3238867"/>
            <a:ext cx="2027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latin typeface="+mj-lt"/>
              </a:rPr>
              <a:t>1.</a:t>
            </a:r>
            <a:r>
              <a:rPr kumimoji="1" lang="zh-Hans" altLang="en-US" dirty="0">
                <a:latin typeface="+mj-lt"/>
              </a:rPr>
              <a:t> </a:t>
            </a:r>
            <a:r>
              <a:rPr kumimoji="1" lang="en-US" altLang="zh-Hans" dirty="0" err="1">
                <a:latin typeface="+mj-lt"/>
              </a:rPr>
              <a:t>babelside</a:t>
            </a:r>
            <a:r>
              <a:rPr kumimoji="1" lang="zh-Hans" altLang="en-US" dirty="0">
                <a:latin typeface="+mj-lt"/>
              </a:rPr>
              <a:t> </a:t>
            </a:r>
            <a:r>
              <a:rPr kumimoji="1" lang="en-US" altLang="zh-Hans" dirty="0">
                <a:latin typeface="+mj-lt"/>
              </a:rPr>
              <a:t>part</a:t>
            </a:r>
          </a:p>
          <a:p>
            <a:r>
              <a:rPr kumimoji="1" lang="en-US" altLang="zh-Hans" dirty="0">
                <a:latin typeface="+mj-lt"/>
              </a:rPr>
              <a:t>2. run</a:t>
            </a:r>
            <a:r>
              <a:rPr kumimoji="1" lang="zh-Hans" altLang="en-US" dirty="0">
                <a:latin typeface="+mj-lt"/>
              </a:rPr>
              <a:t> </a:t>
            </a:r>
            <a:r>
              <a:rPr kumimoji="1" lang="en-US" altLang="zh-Hans" dirty="0">
                <a:latin typeface="+mj-lt"/>
              </a:rPr>
              <a:t>task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BEF64D-BA98-574E-8BF5-64C24C8E3123}"/>
              </a:ext>
            </a:extLst>
          </p:cNvPr>
          <p:cNvSpPr txBox="1"/>
          <p:nvPr/>
        </p:nvSpPr>
        <p:spPr>
          <a:xfrm>
            <a:off x="2111291" y="448921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j-lt"/>
              </a:rPr>
              <a:t> </a:t>
            </a:r>
            <a:r>
              <a:rPr kumimoji="1" lang="en-US" altLang="zh-Hans" dirty="0" err="1">
                <a:latin typeface="+mj-lt"/>
              </a:rPr>
              <a:t>webview</a:t>
            </a:r>
            <a:r>
              <a:rPr kumimoji="1" lang="zh-Hans" altLang="en-US" dirty="0">
                <a:latin typeface="+mj-lt"/>
              </a:rPr>
              <a:t> 切换问题</a:t>
            </a:r>
            <a:endParaRPr lang="en-US" altLang="zh-CN" dirty="0">
              <a:latin typeface="+mj-lt"/>
            </a:endParaRPr>
          </a:p>
          <a:p>
            <a:endParaRPr kumimoji="1" lang="zh-CN" altLang="en-US" dirty="0"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CADC88-40D9-A94A-83B2-28488DC016B8}"/>
              </a:ext>
            </a:extLst>
          </p:cNvPr>
          <p:cNvSpPr txBox="1"/>
          <p:nvPr/>
        </p:nvSpPr>
        <p:spPr>
          <a:xfrm>
            <a:off x="2203728" y="1386642"/>
            <a:ext cx="366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Hans" dirty="0" err="1">
                <a:latin typeface="+mj-lt"/>
              </a:rPr>
              <a:t>tsconfig</a:t>
            </a:r>
            <a:r>
              <a:rPr kumimoji="1" lang="en-US" altLang="zh-Hans" dirty="0">
                <a:latin typeface="+mj-lt"/>
              </a:rPr>
              <a:t> husky</a:t>
            </a:r>
          </a:p>
          <a:p>
            <a:pPr marL="342900" indent="-342900">
              <a:buAutoNum type="arabicPeriod"/>
            </a:pPr>
            <a:r>
              <a:rPr kumimoji="1" lang="en-US" altLang="zh-Hans" dirty="0">
                <a:latin typeface="+mj-lt"/>
              </a:rPr>
              <a:t>electron-reload </a:t>
            </a:r>
            <a:r>
              <a:rPr kumimoji="1" lang="zh-Hans" altLang="en-US" dirty="0">
                <a:latin typeface="+mj-lt"/>
              </a:rPr>
              <a:t>热加载</a:t>
            </a:r>
            <a:endParaRPr kumimoji="1" lang="en-US" altLang="zh-Hans" dirty="0">
              <a:latin typeface="+mj-lt"/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+mj-lt"/>
              </a:rPr>
              <a:t>.build</a:t>
            </a:r>
            <a:r>
              <a:rPr kumimoji="1" lang="zh-Hans" altLang="en-US" dirty="0">
                <a:latin typeface="+mj-lt"/>
              </a:rPr>
              <a:t>文件夹</a:t>
            </a:r>
            <a:endParaRPr kumimoji="1" lang="en-US" altLang="zh-Hans" dirty="0">
              <a:latin typeface="+mj-lt"/>
            </a:endParaRPr>
          </a:p>
          <a:p>
            <a:pPr marL="342900" indent="-342900">
              <a:buAutoNum type="arabicPeriod"/>
            </a:pPr>
            <a:r>
              <a:rPr kumimoji="1" lang="en-US" altLang="zh-Hans" dirty="0">
                <a:latin typeface="+mj-lt"/>
              </a:rPr>
              <a:t>3</a:t>
            </a:r>
            <a:r>
              <a:rPr kumimoji="1" lang="zh-Hans" altLang="en-US" dirty="0">
                <a:latin typeface="+mj-lt"/>
              </a:rPr>
              <a:t>种启动方式</a:t>
            </a:r>
            <a:endParaRPr kumimoji="1" lang="en-US" altLang="zh-Hans" dirty="0">
              <a:latin typeface="+mj-lt"/>
            </a:endParaRPr>
          </a:p>
          <a:p>
            <a:pPr marL="342900" indent="-342900">
              <a:buAutoNum type="arabicPeriod"/>
            </a:pPr>
            <a:r>
              <a:rPr kumimoji="1" lang="zh-Hans" altLang="en-US" dirty="0">
                <a:latin typeface="+mj-lt"/>
              </a:rPr>
              <a:t>插件市场</a:t>
            </a:r>
            <a:endParaRPr kumimoji="1" lang="en-US" altLang="zh-Hans" dirty="0">
              <a:latin typeface="+mj-lt"/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82EBE7-3CD0-E04C-BF76-FE84F3F7CF2C}"/>
              </a:ext>
            </a:extLst>
          </p:cNvPr>
          <p:cNvSpPr txBox="1"/>
          <p:nvPr/>
        </p:nvSpPr>
        <p:spPr>
          <a:xfrm>
            <a:off x="597262" y="55034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latin typeface="Heiti SC Medium" pitchFamily="2" charset="-128"/>
                <a:ea typeface="Heiti SC Medium" pitchFamily="2" charset="-128"/>
              </a:rPr>
              <a:t>权限问题</a:t>
            </a:r>
            <a:endParaRPr kumimoji="1"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9233E-52D8-0245-862D-366941B5A6D7}"/>
              </a:ext>
            </a:extLst>
          </p:cNvPr>
          <p:cNvSpPr txBox="1"/>
          <p:nvPr/>
        </p:nvSpPr>
        <p:spPr>
          <a:xfrm>
            <a:off x="683568" y="1410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latin typeface="Heiti SC Medium" pitchFamily="2" charset="-128"/>
                <a:ea typeface="Heiti SC Medium" pitchFamily="2" charset="-128"/>
              </a:rPr>
              <a:t>开发</a:t>
            </a:r>
            <a:endParaRPr kumimoji="1"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DA997B-212E-6149-8400-3FB96886B1CB}"/>
              </a:ext>
            </a:extLst>
          </p:cNvPr>
          <p:cNvSpPr txBox="1"/>
          <p:nvPr/>
        </p:nvSpPr>
        <p:spPr>
          <a:xfrm>
            <a:off x="633708" y="32388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latin typeface="Heiti SC Medium" pitchFamily="2" charset="-128"/>
                <a:ea typeface="Heiti SC Medium" pitchFamily="2" charset="-128"/>
              </a:rPr>
              <a:t>侧边栏</a:t>
            </a:r>
            <a:endParaRPr kumimoji="1"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DA6569-7AA7-3045-AFF9-5F9AB833BFA5}"/>
              </a:ext>
            </a:extLst>
          </p:cNvPr>
          <p:cNvSpPr txBox="1"/>
          <p:nvPr/>
        </p:nvSpPr>
        <p:spPr>
          <a:xfrm>
            <a:off x="633708" y="4489213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 err="1">
                <a:latin typeface="Heiti SC Medium" pitchFamily="2" charset="-128"/>
                <a:ea typeface="Heiti SC Medium" pitchFamily="2" charset="-128"/>
              </a:rPr>
              <a:t>devtool</a:t>
            </a:r>
            <a:endParaRPr kumimoji="1"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0E55FD-2E19-6B4D-94EC-F4150D0D0628}"/>
              </a:ext>
            </a:extLst>
          </p:cNvPr>
          <p:cNvSpPr txBox="1"/>
          <p:nvPr/>
        </p:nvSpPr>
        <p:spPr>
          <a:xfrm>
            <a:off x="2111291" y="55034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latin typeface="+mj-lt"/>
              </a:rPr>
              <a:t>目录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681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创建</a:t>
            </a:r>
            <a:r>
              <a:rPr lang="en-US" altLang="zh-Hans" dirty="0" err="1"/>
              <a:t>dom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0577CE-9D4A-564B-AAC6-96906C2D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5990"/>
            <a:ext cx="7251658" cy="43266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D7E61C-C8D6-EA45-BF54-8A4AE418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5556432"/>
            <a:ext cx="6995120" cy="9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文本</a:t>
            </a:r>
            <a:r>
              <a:rPr lang="en-US" altLang="zh-Hans" dirty="0"/>
              <a:t>diff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A9C925-B556-AD4F-A957-6F9E525D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24744"/>
            <a:ext cx="6452964" cy="44326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AA1ADCE-D982-E540-B336-E2C68A46DCE7}"/>
              </a:ext>
            </a:extLst>
          </p:cNvPr>
          <p:cNvSpPr/>
          <p:nvPr/>
        </p:nvSpPr>
        <p:spPr>
          <a:xfrm>
            <a:off x="349559" y="5980151"/>
            <a:ext cx="7997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https://en.wikipedia.org/wiki/Longest_common_subsequence_problem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C061CA-A92E-DB4E-ABC3-5147ED96AAB0}"/>
              </a:ext>
            </a:extLst>
          </p:cNvPr>
          <p:cNvSpPr/>
          <p:nvPr/>
        </p:nvSpPr>
        <p:spPr>
          <a:xfrm>
            <a:off x="349559" y="6349483"/>
            <a:ext cx="5382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https://github.com/facebook/react/issues/10382</a:t>
            </a:r>
          </a:p>
        </p:txBody>
      </p:sp>
    </p:spTree>
    <p:extLst>
      <p:ext uri="{BB962C8B-B14F-4D97-AF65-F5344CB8AC3E}">
        <p14:creationId xmlns:p14="http://schemas.microsoft.com/office/powerpoint/2010/main" val="240761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创建</a:t>
            </a:r>
            <a:r>
              <a:rPr lang="en-US" altLang="zh-Hans" dirty="0"/>
              <a:t>activity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59BCC-7F87-9744-B8B8-04C6D9705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28" y="1268760"/>
            <a:ext cx="4864060" cy="40643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C74A98-0EBC-9A43-91D1-5D38CEADD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589240"/>
            <a:ext cx="7776864" cy="432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5C2522-B6BE-D34A-8149-374D089A2A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944" y="3540990"/>
            <a:ext cx="5076056" cy="15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4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Babel-Template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D275F4-851B-1C49-8CE5-05838F944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390186"/>
            <a:ext cx="3781005" cy="1937420"/>
          </a:xfrm>
          <a:prstGeom prst="rect">
            <a:avLst/>
          </a:prstGeom>
        </p:spPr>
      </p:pic>
      <p:sp>
        <p:nvSpPr>
          <p:cNvPr id="5" name="矩形 4">
            <a:hlinkClick r:id="rId4"/>
            <a:extLst>
              <a:ext uri="{FF2B5EF4-FFF2-40B4-BE49-F238E27FC236}">
                <a16:creationId xmlns:a16="http://schemas.microsoft.com/office/drawing/2014/main" id="{9677E6D4-8E11-E045-A7B0-4E71EE105DB1}"/>
              </a:ext>
            </a:extLst>
          </p:cNvPr>
          <p:cNvSpPr/>
          <p:nvPr/>
        </p:nvSpPr>
        <p:spPr>
          <a:xfrm>
            <a:off x="611560" y="5949280"/>
            <a:ext cx="41216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http://git.jd.com/babel-tower/babel-template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0683DC-6E8C-D14E-80AF-469F318E08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887" y="2614322"/>
            <a:ext cx="6556962" cy="29749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07C9A98-6B51-9F47-B3D9-93A2C24B80E6}"/>
              </a:ext>
            </a:extLst>
          </p:cNvPr>
          <p:cNvSpPr/>
          <p:nvPr/>
        </p:nvSpPr>
        <p:spPr>
          <a:xfrm>
            <a:off x="611560" y="6318612"/>
            <a:ext cx="711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http://git.jd.com/jmfe-packages/babel-html-webpack-plugin</a:t>
            </a:r>
          </a:p>
        </p:txBody>
      </p:sp>
    </p:spTree>
    <p:extLst>
      <p:ext uri="{BB962C8B-B14F-4D97-AF65-F5344CB8AC3E}">
        <p14:creationId xmlns:p14="http://schemas.microsoft.com/office/powerpoint/2010/main" val="374914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30933"/>
            <a:ext cx="6851104" cy="2282043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endParaRPr lang="en-US" altLang="zh-CN" sz="2800" dirty="0">
              <a:latin typeface="+mj-lt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dirty="0">
                <a:latin typeface="+mj-lt"/>
              </a:rPr>
              <a:t>1</a:t>
            </a:r>
            <a:r>
              <a:rPr lang="zh-Hans" altLang="en-US" sz="2800" dirty="0">
                <a:latin typeface="+mj-lt"/>
              </a:rPr>
              <a:t> </a:t>
            </a:r>
            <a:r>
              <a:rPr lang="en-US" altLang="zh-Hans" sz="2800" dirty="0">
                <a:latin typeface="+mj-lt"/>
              </a:rPr>
              <a:t> </a:t>
            </a:r>
            <a:r>
              <a:rPr lang="zh-Hans" altLang="en-US" sz="2800" dirty="0">
                <a:latin typeface="+mj-lt"/>
              </a:rPr>
              <a:t>简介</a:t>
            </a:r>
            <a:endParaRPr lang="en-US" altLang="zh-CN" sz="2800" dirty="0">
              <a:latin typeface="+mj-lt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dirty="0">
                <a:latin typeface="+mj-lt"/>
              </a:rPr>
              <a:t>2</a:t>
            </a:r>
            <a:r>
              <a:rPr lang="zh-Hans" altLang="en-US" sz="2800" dirty="0">
                <a:latin typeface="+mj-lt"/>
              </a:rPr>
              <a:t> </a:t>
            </a:r>
            <a:r>
              <a:rPr lang="en-US" altLang="zh-Hans" sz="2800" dirty="0">
                <a:latin typeface="+mj-lt"/>
              </a:rPr>
              <a:t> </a:t>
            </a:r>
            <a:r>
              <a:rPr lang="zh-Hans" altLang="en-US" sz="2800" dirty="0">
                <a:latin typeface="+mj-lt"/>
              </a:rPr>
              <a:t>启动与构建</a:t>
            </a:r>
            <a:endParaRPr lang="en-US" altLang="zh-CN" sz="2800" b="1" dirty="0">
              <a:latin typeface="+mj-lt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Hans" sz="2800" dirty="0">
                <a:latin typeface="+mj-lt"/>
              </a:rPr>
              <a:t>3</a:t>
            </a:r>
            <a:r>
              <a:rPr lang="zh-Hans" altLang="en-US" sz="2800" dirty="0">
                <a:latin typeface="+mj-lt"/>
              </a:rPr>
              <a:t> </a:t>
            </a:r>
            <a:r>
              <a:rPr lang="en-US" altLang="zh-Hans" sz="2800" dirty="0">
                <a:latin typeface="+mj-lt"/>
              </a:rPr>
              <a:t> </a:t>
            </a:r>
            <a:r>
              <a:rPr lang="zh-Hans" altLang="en-US" sz="2800" dirty="0">
                <a:latin typeface="+mj-lt"/>
              </a:rPr>
              <a:t>项目结构</a:t>
            </a:r>
            <a:endParaRPr lang="en-US" altLang="zh-CN" sz="2800" dirty="0">
              <a:latin typeface="+mj-lt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Hans" sz="2800" dirty="0">
                <a:latin typeface="+mj-lt"/>
              </a:rPr>
              <a:t>4</a:t>
            </a:r>
            <a:r>
              <a:rPr lang="zh-Hans" altLang="en-US" sz="2800" dirty="0">
                <a:latin typeface="+mj-lt"/>
              </a:rPr>
              <a:t> </a:t>
            </a:r>
            <a:r>
              <a:rPr lang="en-US" altLang="zh-Hans" sz="2800" dirty="0">
                <a:latin typeface="+mj-lt"/>
              </a:rPr>
              <a:t> Babel-template</a:t>
            </a:r>
            <a:endParaRPr lang="en-US" altLang="zh-CN" sz="2800" dirty="0">
              <a:latin typeface="+mj-lt"/>
            </a:endParaRPr>
          </a:p>
          <a:p>
            <a:pPr>
              <a:lnSpc>
                <a:spcPct val="80000"/>
              </a:lnSpc>
              <a:buNone/>
            </a:pPr>
            <a:endParaRPr lang="zh-CN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3EABE1-071E-D64B-BD78-7F06974F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3324777"/>
            <a:ext cx="7560840" cy="29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7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0"/>
          <p:cNvSpPr>
            <a:spLocks noGrp="1" noChangeArrowheads="1"/>
          </p:cNvSpPr>
          <p:nvPr>
            <p:ph type="title" idx="4294967295"/>
          </p:nvPr>
        </p:nvSpPr>
        <p:spPr>
          <a:xfrm>
            <a:off x="328613" y="187325"/>
            <a:ext cx="8335962" cy="860425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矩形 41"/>
          <p:cNvSpPr>
            <a:spLocks noChangeArrowheads="1"/>
          </p:cNvSpPr>
          <p:nvPr/>
        </p:nvSpPr>
        <p:spPr bwMode="auto">
          <a:xfrm>
            <a:off x="3635896" y="2420888"/>
            <a:ext cx="136815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rgbClr val="DC4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</a:t>
            </a:r>
            <a:endParaRPr lang="en-US" altLang="zh-CN" sz="4400" dirty="0">
              <a:solidFill>
                <a:srgbClr val="DC4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41">
            <a:extLst>
              <a:ext uri="{FF2B5EF4-FFF2-40B4-BE49-F238E27FC236}">
                <a16:creationId xmlns:a16="http://schemas.microsoft.com/office/drawing/2014/main" id="{93A557B9-590F-314B-BB6A-94BB6AAE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4005064"/>
            <a:ext cx="43290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Hans" sz="1600" dirty="0">
                <a:solidFill>
                  <a:srgbClr val="DC4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Hans" altLang="en-US" sz="1600" dirty="0">
                <a:solidFill>
                  <a:srgbClr val="DC4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同时希望有更多的同学参与到项目中来 </a:t>
            </a:r>
            <a:r>
              <a:rPr lang="en-US" altLang="zh-Hans" sz="1600" dirty="0">
                <a:solidFill>
                  <a:srgbClr val="DC4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zh-Hans" altLang="en-US" sz="1600" dirty="0">
                <a:solidFill>
                  <a:srgbClr val="DC4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dirty="0">
              <a:solidFill>
                <a:srgbClr val="DC4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简介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9F6A33-CF0B-074E-9451-07307135ACE9}"/>
              </a:ext>
            </a:extLst>
          </p:cNvPr>
          <p:cNvSpPr txBox="1"/>
          <p:nvPr/>
        </p:nvSpPr>
        <p:spPr>
          <a:xfrm>
            <a:off x="891411" y="14278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/>
              <a:t>项目背景：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326812-E1FF-6C4C-B772-E25C55FD0933}"/>
              </a:ext>
            </a:extLst>
          </p:cNvPr>
          <p:cNvSpPr txBox="1"/>
          <p:nvPr/>
        </p:nvSpPr>
        <p:spPr>
          <a:xfrm>
            <a:off x="2843808" y="3751876"/>
            <a:ext cx="4576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Hans" dirty="0"/>
              <a:t>Start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from</a:t>
            </a:r>
            <a:r>
              <a:rPr kumimoji="1" lang="zh-Hans" altLang="en-US" dirty="0"/>
              <a:t> </a:t>
            </a:r>
            <a:r>
              <a:rPr lang="en-US" altLang="zh-CN" dirty="0"/>
              <a:t>Monaco</a:t>
            </a:r>
            <a:r>
              <a:rPr lang="zh-Hans" altLang="en-US" dirty="0"/>
              <a:t> </a:t>
            </a:r>
            <a:r>
              <a:rPr lang="en-US" altLang="zh-Hans" dirty="0"/>
              <a:t>Editor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Hans" dirty="0"/>
              <a:t>MS Switzerland team</a:t>
            </a:r>
            <a:r>
              <a:rPr kumimoji="1" lang="zh-Hans" altLang="en-US" dirty="0"/>
              <a:t> </a:t>
            </a:r>
            <a:endParaRPr kumimoji="1" lang="en-US" altLang="zh-Hans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Base on Electron &amp; Typescript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4D0F48-6CAB-EE44-B2D9-C0B9D411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412776"/>
            <a:ext cx="1346200" cy="1308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3D3250-332B-F24D-A2D9-09D06E34953F}"/>
              </a:ext>
            </a:extLst>
          </p:cNvPr>
          <p:cNvSpPr txBox="1"/>
          <p:nvPr/>
        </p:nvSpPr>
        <p:spPr>
          <a:xfrm>
            <a:off x="1219200" y="5023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FC5EBD-A045-CC45-9349-3EC2E58692EC}"/>
              </a:ext>
            </a:extLst>
          </p:cNvPr>
          <p:cNvSpPr/>
          <p:nvPr/>
        </p:nvSpPr>
        <p:spPr>
          <a:xfrm>
            <a:off x="815155" y="5574146"/>
            <a:ext cx="7266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dirty="0"/>
              <a:t>使用：</a:t>
            </a:r>
            <a:r>
              <a:rPr lang="zh-CN" altLang="en-US" dirty="0"/>
              <a:t>http://jmfe.jd.com/blog/2018/10/16/通天塔开发利器BabelCode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32DA4C-A4D6-B543-B588-80779C03E5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20"/>
          <a:stretch/>
        </p:blipFill>
        <p:spPr>
          <a:xfrm>
            <a:off x="4932040" y="1412776"/>
            <a:ext cx="2304256" cy="14780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017EC29-5CDE-4A4E-8D32-0DD17373C279}"/>
              </a:ext>
            </a:extLst>
          </p:cNvPr>
          <p:cNvSpPr/>
          <p:nvPr/>
        </p:nvSpPr>
        <p:spPr>
          <a:xfrm>
            <a:off x="891411" y="350100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dirty="0" err="1"/>
              <a:t>vscode</a:t>
            </a:r>
            <a:r>
              <a:rPr kumimoji="1" lang="zh-Hans" altLang="en-US" dirty="0"/>
              <a:t>背景： </a:t>
            </a:r>
            <a:r>
              <a:rPr kumimoji="1" lang="en-US" altLang="zh-Han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6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范式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DAFC30-E8B0-7C44-AF20-769F5806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24744"/>
            <a:ext cx="6984776" cy="29183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047CB3-529F-FE42-9E36-C6DC8A4D20E8}"/>
              </a:ext>
            </a:extLst>
          </p:cNvPr>
          <p:cNvSpPr/>
          <p:nvPr/>
        </p:nvSpPr>
        <p:spPr>
          <a:xfrm>
            <a:off x="471712" y="4293096"/>
            <a:ext cx="8672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JS</a:t>
            </a:r>
            <a:r>
              <a:rPr kumimoji="1" lang="zh-Hans" altLang="en-US" dirty="0"/>
              <a:t>过于灵活、</a:t>
            </a:r>
            <a:r>
              <a:rPr kumimoji="1" lang="zh-Hans" altLang="en-US" dirty="0">
                <a:hlinkClick r:id="rId4"/>
              </a:rPr>
              <a:t>复杂化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前端业务领域</a:t>
            </a:r>
            <a:r>
              <a:rPr kumimoji="1" lang="en-US" altLang="zh-Hans" dirty="0"/>
              <a:t>(react flux)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–</a:t>
            </a:r>
            <a:r>
              <a:rPr kumimoji="1" lang="zh-Hans" altLang="en-US" dirty="0"/>
              <a:t> 强调 </a:t>
            </a:r>
            <a:r>
              <a:rPr kumimoji="1" lang="en-US" altLang="zh-Hans" dirty="0"/>
              <a:t>functional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programming </a:t>
            </a:r>
            <a:r>
              <a:rPr kumimoji="1" lang="zh-Hans" altLang="en-US" dirty="0"/>
              <a:t>模块化</a:t>
            </a:r>
            <a:endParaRPr kumimoji="1" lang="en-US" altLang="zh-Hans" dirty="0"/>
          </a:p>
          <a:p>
            <a:r>
              <a:rPr kumimoji="1" lang="en-US" altLang="zh-Hans" dirty="0"/>
              <a:t>     flow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through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当你想要构建</a:t>
            </a:r>
            <a:r>
              <a:rPr kumimoji="1" lang="en-US" altLang="zh-Hans" dirty="0" err="1"/>
              <a:t>vscode</a:t>
            </a:r>
            <a:r>
              <a:rPr kumimoji="1" lang="zh-Hans" altLang="en-US" dirty="0"/>
              <a:t>此类的项目时 面向对象</a:t>
            </a:r>
            <a:r>
              <a:rPr kumimoji="1" lang="en-US" altLang="zh-Hans" dirty="0"/>
              <a:t> </a:t>
            </a:r>
            <a:r>
              <a:rPr kumimoji="1" lang="zh-Hans" altLang="en-US" dirty="0"/>
              <a:t>抽象能力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个人觉得 当你在日常工作中经常使用这两种范式，并且对</a:t>
            </a:r>
            <a:r>
              <a:rPr kumimoji="1" lang="en-US" altLang="zh-Hans" dirty="0"/>
              <a:t>babel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typescript</a:t>
            </a:r>
            <a:r>
              <a:rPr kumimoji="1" lang="zh-Hans" altLang="en-US" dirty="0"/>
              <a:t> </a:t>
            </a:r>
            <a:r>
              <a:rPr kumimoji="1" lang="en-US" altLang="zh-Hans" dirty="0">
                <a:hlinkClick r:id="rId5"/>
              </a:rPr>
              <a:t>v8</a:t>
            </a:r>
            <a:r>
              <a:rPr kumimoji="1" lang="zh-Hans" altLang="en-US" dirty="0"/>
              <a:t> 进行深入了解，你会理解</a:t>
            </a:r>
            <a:r>
              <a:rPr kumimoji="1" lang="en-US" altLang="zh-Hans" dirty="0"/>
              <a:t>JS</a:t>
            </a:r>
            <a:r>
              <a:rPr kumimoji="1" lang="zh-Hans" altLang="en-US" dirty="0"/>
              <a:t>是如何工作的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62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3D3250-332B-F24D-A2D9-09D06E34953F}"/>
              </a:ext>
            </a:extLst>
          </p:cNvPr>
          <p:cNvSpPr txBox="1"/>
          <p:nvPr/>
        </p:nvSpPr>
        <p:spPr>
          <a:xfrm>
            <a:off x="1219200" y="5023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D80CD8-18E4-B440-88CD-0BF83CF19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8066" y="1830104"/>
            <a:ext cx="6245572" cy="237626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47182FC-2C5A-9D4E-B810-8C77DE707044}"/>
              </a:ext>
            </a:extLst>
          </p:cNvPr>
          <p:cNvSpPr/>
          <p:nvPr/>
        </p:nvSpPr>
        <p:spPr>
          <a:xfrm>
            <a:off x="683568" y="53012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zh-CN" dirty="0" err="1"/>
              <a:t>Javascript</a:t>
            </a:r>
            <a:r>
              <a:rPr kumimoji="1" lang="zh-Hans" altLang="en-US" dirty="0"/>
              <a:t>编写</a:t>
            </a:r>
            <a:r>
              <a:rPr kumimoji="1" lang="en-US" altLang="zh-Hans" dirty="0" err="1"/>
              <a:t>tsc</a:t>
            </a:r>
            <a:r>
              <a:rPr kumimoji="1" lang="zh-Hans" altLang="en-US" dirty="0"/>
              <a:t>并实现</a:t>
            </a:r>
            <a:r>
              <a:rPr kumimoji="1" lang="en-US" altLang="zh-Hans" dirty="0"/>
              <a:t>Typescript</a:t>
            </a:r>
            <a:r>
              <a:rPr kumimoji="1" lang="zh-Hans" altLang="en-US" dirty="0"/>
              <a:t>自举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en-US" altLang="zh-Hans" dirty="0" err="1"/>
              <a:t>Javascript</a:t>
            </a:r>
            <a:r>
              <a:rPr kumimoji="1" lang="en-US" altLang="zh-Hans" dirty="0"/>
              <a:t> that </a:t>
            </a:r>
            <a:r>
              <a:rPr kumimoji="1" lang="zh-Hans" altLang="en-US" dirty="0"/>
              <a:t>**</a:t>
            </a:r>
            <a:r>
              <a:rPr kumimoji="1" lang="en-US" altLang="zh-Hans" dirty="0"/>
              <a:t>scales</a:t>
            </a:r>
            <a:r>
              <a:rPr kumimoji="1" lang="zh-Hans" altLang="en-US" dirty="0"/>
              <a:t>**</a:t>
            </a:r>
            <a:r>
              <a:rPr kumimoji="1" lang="en-US" altLang="zh-CN" dirty="0"/>
              <a:t> </a:t>
            </a:r>
          </a:p>
          <a:p>
            <a:pPr marL="285750" indent="-285750">
              <a:buFontTx/>
              <a:buChar char="-"/>
            </a:pPr>
            <a:r>
              <a:rPr kumimoji="1" lang="en-US" altLang="zh-Hans" dirty="0" err="1"/>
              <a:t>Javascript’s</a:t>
            </a:r>
            <a:r>
              <a:rPr kumimoji="1" lang="en-US" altLang="zh-Hans" dirty="0"/>
              <a:t> friend &amp; V8 optimization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926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TS-</a:t>
            </a:r>
            <a:r>
              <a:rPr lang="zh-Hans" altLang="en-US" dirty="0"/>
              <a:t>场景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48F01-7D61-694B-BEBE-43A8FBD6F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24744"/>
            <a:ext cx="3726653" cy="5445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820F54-CFE7-C64B-9B71-86340BB2E0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3429000"/>
            <a:ext cx="4626053" cy="13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B20175-61BB-854E-98F9-510A5050D623}"/>
              </a:ext>
            </a:extLst>
          </p:cNvPr>
          <p:cNvSpPr txBox="1"/>
          <p:nvPr/>
        </p:nvSpPr>
        <p:spPr>
          <a:xfrm>
            <a:off x="709611" y="3140968"/>
            <a:ext cx="652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函数式</a:t>
            </a:r>
            <a:r>
              <a:rPr kumimoji="1" lang="en-US" altLang="zh-Hans" dirty="0"/>
              <a:t>-&gt;</a:t>
            </a:r>
            <a:r>
              <a:rPr kumimoji="1" lang="zh-Hans" altLang="en-US" dirty="0"/>
              <a:t>业务</a:t>
            </a:r>
            <a:r>
              <a:rPr kumimoji="1" lang="en-US" altLang="zh-Hans" dirty="0"/>
              <a:t> </a:t>
            </a:r>
            <a:r>
              <a:rPr kumimoji="1" lang="zh-Hans" altLang="en-US" dirty="0"/>
              <a:t>代数抽象层  </a:t>
            </a:r>
            <a:r>
              <a:rPr lang="en-US" altLang="zh-CN" dirty="0"/>
              <a:t>AI</a:t>
            </a:r>
            <a:endParaRPr kumimoji="1" lang="en-US" altLang="zh-CN" dirty="0"/>
          </a:p>
          <a:p>
            <a:r>
              <a:rPr kumimoji="1" lang="zh-Hans" altLang="en-US" dirty="0"/>
              <a:t>面向对象</a:t>
            </a:r>
            <a:r>
              <a:rPr kumimoji="1" lang="en-US" altLang="zh-Hans" dirty="0"/>
              <a:t>-&gt;</a:t>
            </a:r>
            <a:r>
              <a:rPr kumimoji="1" lang="zh-Hans" altLang="en-US" dirty="0"/>
              <a:t>可扩展性 子系统  架构</a:t>
            </a:r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en-US" altLang="zh-Hans" dirty="0"/>
              <a:t>Class</a:t>
            </a:r>
            <a:r>
              <a:rPr kumimoji="1" lang="zh-Hans" altLang="en-US" dirty="0"/>
              <a:t>生命周期 </a:t>
            </a:r>
            <a:r>
              <a:rPr kumimoji="1" lang="en-US" altLang="zh-CN" dirty="0"/>
              <a:t>dispose (</a:t>
            </a:r>
            <a:r>
              <a:rPr kumimoji="1" lang="en-US" altLang="zh-CN" dirty="0" err="1"/>
              <a:t>lifecycle.ts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builder.ts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F0BABC-BB44-2F44-8BBF-19E5B6E2AFBA}"/>
              </a:ext>
            </a:extLst>
          </p:cNvPr>
          <p:cNvSpPr txBox="1"/>
          <p:nvPr/>
        </p:nvSpPr>
        <p:spPr>
          <a:xfrm>
            <a:off x="709610" y="1756967"/>
            <a:ext cx="242887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OOP</a:t>
            </a: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Memory Management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5469F7-A759-B142-B10C-B54C2719A6C4}"/>
              </a:ext>
            </a:extLst>
          </p:cNvPr>
          <p:cNvSpPr/>
          <p:nvPr/>
        </p:nvSpPr>
        <p:spPr>
          <a:xfrm>
            <a:off x="738388" y="5141078"/>
            <a:ext cx="3044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hlinkClick r:id="rId4"/>
              </a:rPr>
              <a:t>深入理解 </a:t>
            </a:r>
            <a:r>
              <a:rPr lang="en-US" altLang="zh-CN" b="1" dirty="0">
                <a:hlinkClick r:id="rId4"/>
              </a:rPr>
              <a:t>TypeScript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C43EC4-13AD-C346-943A-DFC65E179E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2620" y="1442195"/>
            <a:ext cx="4608512" cy="12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布局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F77D07-EC19-BE42-BC05-EED4C5EE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" y="1124744"/>
            <a:ext cx="8064896" cy="55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布局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3EA60-DA62-2249-8BA6-5BC8B2CFB0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68760"/>
            <a:ext cx="8151522" cy="47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8969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6130</TotalTime>
  <Pages>0</Pages>
  <Words>362</Words>
  <Characters>0</Characters>
  <Application>Microsoft Macintosh PowerPoint</Application>
  <DocSecurity>0</DocSecurity>
  <PresentationFormat>全屏显示(4:3)</PresentationFormat>
  <Lines>0</Lines>
  <Paragraphs>88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-apple-system</vt:lpstr>
      <vt:lpstr>宋体</vt:lpstr>
      <vt:lpstr>微软雅黑</vt:lpstr>
      <vt:lpstr>Heiti SC Medium</vt:lpstr>
      <vt:lpstr>Arial</vt:lpstr>
      <vt:lpstr>Calibri</vt:lpstr>
      <vt:lpstr>默认设计模板</vt:lpstr>
      <vt:lpstr>BabelCode 开发指南</vt:lpstr>
      <vt:lpstr>目录</vt:lpstr>
      <vt:lpstr>简介</vt:lpstr>
      <vt:lpstr>范式</vt:lpstr>
      <vt:lpstr>TS</vt:lpstr>
      <vt:lpstr>TS-场景</vt:lpstr>
      <vt:lpstr>TS</vt:lpstr>
      <vt:lpstr>布局</vt:lpstr>
      <vt:lpstr>布局</vt:lpstr>
      <vt:lpstr>启动与构建</vt:lpstr>
      <vt:lpstr>项目结构</vt:lpstr>
      <vt:lpstr>项目结构</vt:lpstr>
      <vt:lpstr>项目结构</vt:lpstr>
      <vt:lpstr>项目结构</vt:lpstr>
      <vt:lpstr>Workbench Parts</vt:lpstr>
      <vt:lpstr>创建dom</vt:lpstr>
      <vt:lpstr>文本diff</vt:lpstr>
      <vt:lpstr>创建activity</vt:lpstr>
      <vt:lpstr>Babel-Template</vt:lpstr>
      <vt:lpstr>Q&amp;A</vt:lpstr>
    </vt:vector>
  </TitlesOfParts>
  <LinksUpToDate>false</LinksUpToDate>
  <CharactersWithSpaces>0</CharactersWithSpaces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scm</dc:creator>
  <cp:lastModifiedBy>Microsoft Office 用户</cp:lastModifiedBy>
  <cp:revision>421</cp:revision>
  <dcterms:created xsi:type="dcterms:W3CDTF">2013-04-22T06:54:50Z</dcterms:created>
  <dcterms:modified xsi:type="dcterms:W3CDTF">2018-10-25T09:33:01Z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2052-9.1.0.4693</vt:lpwstr>
  </property>
</Properties>
</file>